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7" r:id="rId2"/>
  </p:sldIdLst>
  <p:sldSz cx="43891200" cy="32918400"/>
  <p:notesSz cx="6858000" cy="9144000"/>
  <p:defaultTextStyle>
    <a:defPPr>
      <a:defRPr lang="en-US"/>
    </a:defPPr>
    <a:lvl1pPr marL="0" algn="l" defTabSz="2194560" rtl="0" eaLnBrk="1" latinLnBrk="0" hangingPunct="1">
      <a:defRPr sz="8640" kern="1200">
        <a:solidFill>
          <a:schemeClr val="tx1"/>
        </a:solidFill>
        <a:latin typeface="+mn-lt"/>
        <a:ea typeface="+mn-ea"/>
        <a:cs typeface="+mn-cs"/>
      </a:defRPr>
    </a:lvl1pPr>
    <a:lvl2pPr marL="2194560" algn="l" defTabSz="2194560" rtl="0" eaLnBrk="1" latinLnBrk="0" hangingPunct="1">
      <a:defRPr sz="8640" kern="1200">
        <a:solidFill>
          <a:schemeClr val="tx1"/>
        </a:solidFill>
        <a:latin typeface="+mn-lt"/>
        <a:ea typeface="+mn-ea"/>
        <a:cs typeface="+mn-cs"/>
      </a:defRPr>
    </a:lvl2pPr>
    <a:lvl3pPr marL="4389120" algn="l" defTabSz="2194560" rtl="0" eaLnBrk="1" latinLnBrk="0" hangingPunct="1">
      <a:defRPr sz="8640" kern="1200">
        <a:solidFill>
          <a:schemeClr val="tx1"/>
        </a:solidFill>
        <a:latin typeface="+mn-lt"/>
        <a:ea typeface="+mn-ea"/>
        <a:cs typeface="+mn-cs"/>
      </a:defRPr>
    </a:lvl3pPr>
    <a:lvl4pPr marL="6583680" algn="l" defTabSz="2194560" rtl="0" eaLnBrk="1" latinLnBrk="0" hangingPunct="1">
      <a:defRPr sz="8640" kern="1200">
        <a:solidFill>
          <a:schemeClr val="tx1"/>
        </a:solidFill>
        <a:latin typeface="+mn-lt"/>
        <a:ea typeface="+mn-ea"/>
        <a:cs typeface="+mn-cs"/>
      </a:defRPr>
    </a:lvl4pPr>
    <a:lvl5pPr marL="8778240" algn="l" defTabSz="2194560" rtl="0" eaLnBrk="1" latinLnBrk="0" hangingPunct="1">
      <a:defRPr sz="8640" kern="1200">
        <a:solidFill>
          <a:schemeClr val="tx1"/>
        </a:solidFill>
        <a:latin typeface="+mn-lt"/>
        <a:ea typeface="+mn-ea"/>
        <a:cs typeface="+mn-cs"/>
      </a:defRPr>
    </a:lvl5pPr>
    <a:lvl6pPr marL="10972800" algn="l" defTabSz="2194560" rtl="0" eaLnBrk="1" latinLnBrk="0" hangingPunct="1">
      <a:defRPr sz="8640" kern="1200">
        <a:solidFill>
          <a:schemeClr val="tx1"/>
        </a:solidFill>
        <a:latin typeface="+mn-lt"/>
        <a:ea typeface="+mn-ea"/>
        <a:cs typeface="+mn-cs"/>
      </a:defRPr>
    </a:lvl6pPr>
    <a:lvl7pPr marL="13167360" algn="l" defTabSz="2194560" rtl="0" eaLnBrk="1" latinLnBrk="0" hangingPunct="1">
      <a:defRPr sz="8640" kern="1200">
        <a:solidFill>
          <a:schemeClr val="tx1"/>
        </a:solidFill>
        <a:latin typeface="+mn-lt"/>
        <a:ea typeface="+mn-ea"/>
        <a:cs typeface="+mn-cs"/>
      </a:defRPr>
    </a:lvl7pPr>
    <a:lvl8pPr marL="15361920" algn="l" defTabSz="2194560" rtl="0" eaLnBrk="1" latinLnBrk="0" hangingPunct="1">
      <a:defRPr sz="8640" kern="1200">
        <a:solidFill>
          <a:schemeClr val="tx1"/>
        </a:solidFill>
        <a:latin typeface="+mn-lt"/>
        <a:ea typeface="+mn-ea"/>
        <a:cs typeface="+mn-cs"/>
      </a:defRPr>
    </a:lvl8pPr>
    <a:lvl9pPr marL="17556480" algn="l" defTabSz="2194560" rtl="0" eaLnBrk="1" latinLnBrk="0" hangingPunct="1">
      <a:defRPr sz="864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404" autoAdjust="0"/>
  </p:normalViewPr>
  <p:slideViewPr>
    <p:cSldViewPr snapToGrid="0">
      <p:cViewPr>
        <p:scale>
          <a:sx n="18" d="100"/>
          <a:sy n="18" d="100"/>
        </p:scale>
        <p:origin x="1435" y="1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835856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852619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0"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2554639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858216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36A0C29-10DF-4909-BAAF-D32FA740DF4A}" type="datetimeFigureOut">
              <a:rPr lang="en-US" smtClean="0"/>
              <a:t>4/15/2019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374175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36A0C29-10DF-4909-BAAF-D32FA740DF4A}" type="datetimeFigureOut">
              <a:rPr lang="en-US" smtClean="0"/>
              <a:t>4/15/2019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285994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3023239" y="12024360"/>
            <a:ext cx="18568033"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22219920"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36A0C29-10DF-4909-BAAF-D32FA740DF4A}" type="datetimeFigureOut">
              <a:rPr lang="en-US" smtClean="0"/>
              <a:t>4/15/2019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461108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36A0C29-10DF-4909-BAAF-D32FA740DF4A}" type="datetimeFigureOut">
              <a:rPr lang="en-US" smtClean="0"/>
              <a:t>4/15/2019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775956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6A0C29-10DF-4909-BAAF-D32FA740DF4A}" type="datetimeFigureOut">
              <a:rPr lang="en-US" smtClean="0"/>
              <a:t>4/15/2019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360464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B36A0C29-10DF-4909-BAAF-D32FA740DF4A}" type="datetimeFigureOut">
              <a:rPr lang="en-US" smtClean="0"/>
              <a:t>4/15/2019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2077374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p:cNvSpPr>
            <a:spLocks noGrp="1"/>
          </p:cNvSpPr>
          <p:nvPr>
            <p:ph type="pic" idx="1"/>
          </p:nvPr>
        </p:nvSpPr>
        <p:spPr>
          <a:xfrm>
            <a:off x="18659477" y="4739642"/>
            <a:ext cx="22219920" cy="23393400"/>
          </a:xfrm>
        </p:spPr>
        <p:txBody>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B36A0C29-10DF-4909-BAAF-D32FA740DF4A}" type="datetimeFigureOut">
              <a:rPr lang="en-US" smtClean="0"/>
              <a:t>4/15/2019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4218765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B36A0C29-10DF-4909-BAAF-D32FA740DF4A}" type="datetimeFigureOut">
              <a:rPr lang="en-US" smtClean="0"/>
              <a:t>4/15/2019</a:t>
            </a:fld>
            <a:endParaRPr lang="en-US"/>
          </a:p>
        </p:txBody>
      </p:sp>
      <p:sp>
        <p:nvSpPr>
          <p:cNvPr id="5" name="Footer Placeholder 4"/>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DC7CFA8D-380F-4F4D-810E-BC0F091607D6}" type="slidenum">
              <a:rPr lang="en-US" smtClean="0"/>
              <a:t>‹#›</a:t>
            </a:fld>
            <a:endParaRPr lang="en-US"/>
          </a:p>
        </p:txBody>
      </p:sp>
    </p:spTree>
    <p:extLst>
      <p:ext uri="{BB962C8B-B14F-4D97-AF65-F5344CB8AC3E}">
        <p14:creationId xmlns:p14="http://schemas.microsoft.com/office/powerpoint/2010/main" val="288630501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9.png"/><Relationship Id="rId18" Type="http://schemas.microsoft.com/office/2007/relationships/hdphoto" Target="../media/hdphoto5.wdp"/><Relationship Id="rId26" Type="http://schemas.microsoft.com/office/2007/relationships/hdphoto" Target="../media/hdphoto8.wdp"/><Relationship Id="rId3" Type="http://schemas.openxmlformats.org/officeDocument/2006/relationships/image" Target="../media/image2.png"/><Relationship Id="rId21" Type="http://schemas.openxmlformats.org/officeDocument/2006/relationships/image" Target="../media/image14.jpg"/><Relationship Id="rId7" Type="http://schemas.openxmlformats.org/officeDocument/2006/relationships/image" Target="../media/image5.png"/><Relationship Id="rId12" Type="http://schemas.openxmlformats.org/officeDocument/2006/relationships/image" Target="../media/image8.png"/><Relationship Id="rId17" Type="http://schemas.openxmlformats.org/officeDocument/2006/relationships/image" Target="../media/image12.png"/><Relationship Id="rId25" Type="http://schemas.openxmlformats.org/officeDocument/2006/relationships/image" Target="../media/image17.png"/><Relationship Id="rId2" Type="http://schemas.openxmlformats.org/officeDocument/2006/relationships/image" Target="../media/image1.png"/><Relationship Id="rId16" Type="http://schemas.openxmlformats.org/officeDocument/2006/relationships/image" Target="../media/image11.png"/><Relationship Id="rId20" Type="http://schemas.microsoft.com/office/2007/relationships/hdphoto" Target="../media/hdphoto6.wdp"/><Relationship Id="rId29" Type="http://schemas.microsoft.com/office/2007/relationships/hdphoto" Target="../media/hdphoto9.wdp"/><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7.png"/><Relationship Id="rId24" Type="http://schemas.microsoft.com/office/2007/relationships/hdphoto" Target="../media/hdphoto7.wdp"/><Relationship Id="rId5" Type="http://schemas.microsoft.com/office/2007/relationships/hdphoto" Target="../media/hdphoto1.wdp"/><Relationship Id="rId15" Type="http://schemas.microsoft.com/office/2007/relationships/hdphoto" Target="../media/hdphoto4.wdp"/><Relationship Id="rId23" Type="http://schemas.openxmlformats.org/officeDocument/2006/relationships/image" Target="../media/image16.png"/><Relationship Id="rId28" Type="http://schemas.openxmlformats.org/officeDocument/2006/relationships/image" Target="../media/image19.png"/><Relationship Id="rId10" Type="http://schemas.microsoft.com/office/2007/relationships/hdphoto" Target="../media/hdphoto3.wdp"/><Relationship Id="rId19" Type="http://schemas.openxmlformats.org/officeDocument/2006/relationships/image" Target="../media/image13.pn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0.png"/><Relationship Id="rId22" Type="http://schemas.openxmlformats.org/officeDocument/2006/relationships/image" Target="../media/image15.jpg"/><Relationship Id="rId27"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50000">
              <a:schemeClr val="bg2">
                <a:tint val="97000"/>
                <a:hueMod val="92000"/>
                <a:satMod val="169000"/>
                <a:lumMod val="0"/>
                <a:lumOff val="100000"/>
              </a:schemeClr>
            </a:gs>
            <a:gs pos="100000">
              <a:schemeClr val="bg2">
                <a:shade val="96000"/>
                <a:satMod val="120000"/>
                <a:lumMod val="90000"/>
              </a:schemeClr>
            </a:gs>
          </a:gsLst>
          <a:lin ang="5400000" scaled="1"/>
          <a:tileRect/>
        </a:grad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p:cNvSpPr txBox="1"/>
              <p:nvPr/>
            </p:nvSpPr>
            <p:spPr>
              <a:xfrm>
                <a:off x="28898877" y="5071627"/>
                <a:ext cx="14354383" cy="7975004"/>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Low Temperature Thermometry </a:t>
                </a:r>
              </a:p>
              <a:p>
                <a:pPr algn="ctr"/>
                <a14:m>
                  <m:oMathPara xmlns:m="http://schemas.openxmlformats.org/officeDocument/2006/math">
                    <m:oMathParaPr>
                      <m:jc m:val="centerGroup"/>
                    </m:oMathParaPr>
                    <m:oMath xmlns:m="http://schemas.openxmlformats.org/officeDocument/2006/math">
                      <m:r>
                        <m:rPr>
                          <m:sty m:val="p"/>
                        </m:rPr>
                        <a:rPr lang="en-US" sz="3200">
                          <a:latin typeface="Cambria Math" panose="02040503050406030204" pitchFamily="18" charset="0"/>
                        </a:rPr>
                        <m:t>T</m:t>
                      </m:r>
                      <m:r>
                        <a:rPr lang="en-US" sz="3200">
                          <a:latin typeface="Cambria Math" panose="02040503050406030204" pitchFamily="18" charset="0"/>
                        </a:rPr>
                        <m:t>[</m:t>
                      </m:r>
                      <m:r>
                        <m:rPr>
                          <m:sty m:val="p"/>
                        </m:rPr>
                        <a:rPr lang="en-US" sz="3200">
                          <a:latin typeface="Cambria Math" panose="02040503050406030204" pitchFamily="18" charset="0"/>
                        </a:rPr>
                        <m:t>K</m:t>
                      </m:r>
                      <m:r>
                        <a:rPr lang="en-US" sz="3200">
                          <a:latin typeface="Cambria Math" panose="02040503050406030204" pitchFamily="18" charset="0"/>
                        </a:rPr>
                        <m:t>]=</m:t>
                      </m:r>
                      <m:r>
                        <m:rPr>
                          <m:sty m:val="p"/>
                        </m:rPr>
                        <a:rPr lang="en-US" sz="3200">
                          <a:latin typeface="Cambria Math" panose="02040503050406030204" pitchFamily="18" charset="0"/>
                        </a:rPr>
                        <m:t>a</m:t>
                      </m:r>
                      <m:r>
                        <a:rPr lang="en-US" sz="3200">
                          <a:latin typeface="Cambria Math" panose="02040503050406030204" pitchFamily="18" charset="0"/>
                        </a:rPr>
                        <m:t>+</m:t>
                      </m:r>
                      <m:r>
                        <m:rPr>
                          <m:sty m:val="p"/>
                        </m:rPr>
                        <a:rPr lang="en-US" sz="3200">
                          <a:latin typeface="Cambria Math" panose="02040503050406030204" pitchFamily="18" charset="0"/>
                        </a:rPr>
                        <m:t>b</m:t>
                      </m:r>
                      <m:sSup>
                        <m:sSupPr>
                          <m:ctrlPr>
                            <a:rPr lang="en-US" sz="3200" i="1">
                              <a:latin typeface="Cambria Math" panose="02040503050406030204" pitchFamily="18" charset="0"/>
                            </a:rPr>
                          </m:ctrlPr>
                        </m:sSupPr>
                        <m:e>
                          <m:r>
                            <a:rPr lang="en-US" sz="3200" i="1">
                              <a:latin typeface="Cambria Math" panose="02040503050406030204" pitchFamily="18" charset="0"/>
                            </a:rPr>
                            <m:t>𝑒</m:t>
                          </m:r>
                        </m:e>
                        <m:sup>
                          <m:d>
                            <m:dPr>
                              <m:ctrlPr>
                                <a:rPr lang="en-US" sz="3200" i="1">
                                  <a:latin typeface="Cambria Math" panose="02040503050406030204" pitchFamily="18" charset="0"/>
                                </a:rPr>
                              </m:ctrlPr>
                            </m:dPr>
                            <m:e>
                              <m:f>
                                <m:fPr>
                                  <m:ctrlPr>
                                    <a:rPr lang="en-US" sz="3200" i="1">
                                      <a:latin typeface="Cambria Math" panose="02040503050406030204" pitchFamily="18" charset="0"/>
                                    </a:rPr>
                                  </m:ctrlPr>
                                </m:fPr>
                                <m:num>
                                  <m:r>
                                    <a:rPr lang="en-US" sz="3200">
                                      <a:latin typeface="Cambria Math" panose="02040503050406030204" pitchFamily="18" charset="0"/>
                                    </a:rPr>
                                    <m:t>1000</m:t>
                                  </m:r>
                                </m:num>
                                <m:den>
                                  <m:r>
                                    <m:rPr>
                                      <m:sty m:val="p"/>
                                    </m:rPr>
                                    <a:rPr lang="en-US" sz="3200">
                                      <a:latin typeface="Cambria Math" panose="02040503050406030204" pitchFamily="18" charset="0"/>
                                    </a:rPr>
                                    <m:t>R</m:t>
                                  </m:r>
                                  <m:r>
                                    <a:rPr lang="en-US" sz="3200">
                                      <a:latin typeface="Cambria Math" panose="02040503050406030204" pitchFamily="18" charset="0"/>
                                    </a:rPr>
                                    <m:t>[</m:t>
                                  </m:r>
                                  <m:r>
                                    <m:rPr>
                                      <m:sty m:val="p"/>
                                    </m:rPr>
                                    <a:rPr lang="en-US" sz="3200">
                                      <a:latin typeface="Cambria Math" panose="02040503050406030204" pitchFamily="18" charset="0"/>
                                    </a:rPr>
                                    <m:t>Ω</m:t>
                                  </m:r>
                                  <m:r>
                                    <a:rPr lang="en-US" sz="3200">
                                      <a:latin typeface="Cambria Math" panose="02040503050406030204" pitchFamily="18" charset="0"/>
                                    </a:rPr>
                                    <m:t>]</m:t>
                                  </m:r>
                                </m:den>
                              </m:f>
                              <m:r>
                                <m:rPr>
                                  <m:sty m:val="p"/>
                                </m:rPr>
                                <a:rPr lang="en-US" sz="3200">
                                  <a:latin typeface="Cambria Math" panose="02040503050406030204" pitchFamily="18" charset="0"/>
                                </a:rPr>
                                <m:t>c</m:t>
                              </m:r>
                            </m:e>
                          </m:d>
                        </m:sup>
                      </m:sSup>
                    </m:oMath>
                  </m:oMathPara>
                </a14:m>
                <a:endParaRPr lang="en-US" sz="40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 2.36862708</a:t>
                </a:r>
              </a:p>
              <a:p>
                <a:pPr algn="ctr"/>
                <a:r>
                  <a:rPr lang="en-US" sz="2800" dirty="0">
                    <a:latin typeface="Times New Roman" panose="02020603050405020304" pitchFamily="18" charset="0"/>
                    <a:cs typeface="Times New Roman" panose="02020603050405020304" pitchFamily="18" charset="0"/>
                  </a:rPr>
                  <a:t>b = 0.66027805</a:t>
                </a:r>
              </a:p>
              <a:p>
                <a:pPr algn="ctr"/>
                <a:r>
                  <a:rPr lang="en-US" sz="2800" dirty="0">
                    <a:latin typeface="Times New Roman" panose="02020603050405020304" pitchFamily="18" charset="0"/>
                    <a:cs typeface="Times New Roman" panose="02020603050405020304" pitchFamily="18" charset="0"/>
                  </a:rPr>
                  <a:t>c = 0.77520692</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p:txBody>
          </p:sp>
        </mc:Choice>
        <mc:Fallback xmlns="">
          <p:sp>
            <p:nvSpPr>
              <p:cNvPr id="4" name="TextBox 3"/>
              <p:cNvSpPr txBox="1">
                <a:spLocks noRot="1" noChangeAspect="1" noMove="1" noResize="1" noEditPoints="1" noAdjustHandles="1" noChangeArrowheads="1" noChangeShapeType="1" noTextEdit="1"/>
              </p:cNvSpPr>
              <p:nvPr/>
            </p:nvSpPr>
            <p:spPr>
              <a:xfrm>
                <a:off x="28898877" y="5071627"/>
                <a:ext cx="14354383" cy="7975004"/>
              </a:xfrm>
              <a:prstGeom prst="rect">
                <a:avLst/>
              </a:prstGeom>
              <a:blipFill>
                <a:blip r:embed="rId2"/>
                <a:stretch>
                  <a:fillRect t="-1298"/>
                </a:stretch>
              </a:blipFill>
              <a:ln w="9525" cap="flat" cmpd="sng" algn="ctr">
                <a:solidFill>
                  <a:schemeClr val="dk1"/>
                </a:solidFill>
                <a:prstDash val="solid"/>
                <a:round/>
                <a:headEnd type="none" w="med" len="med"/>
                <a:tailEnd type="none" w="med" len="med"/>
              </a:ln>
            </p:spPr>
            <p:txBody>
              <a:bodyPr/>
              <a:lstStyle/>
              <a:p>
                <a:r>
                  <a:rPr lang="en-US">
                    <a:noFill/>
                  </a:rPr>
                  <a:t> </a:t>
                </a:r>
              </a:p>
            </p:txBody>
          </p:sp>
        </mc:Fallback>
      </mc:AlternateContent>
      <p:sp>
        <p:nvSpPr>
          <p:cNvPr id="31" name="TextBox 30"/>
          <p:cNvSpPr txBox="1"/>
          <p:nvPr/>
        </p:nvSpPr>
        <p:spPr>
          <a:xfrm>
            <a:off x="13624724" y="5074919"/>
            <a:ext cx="15099616" cy="196596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endParaRPr lang="en-US" dirty="0"/>
          </a:p>
        </p:txBody>
      </p:sp>
      <p:sp>
        <p:nvSpPr>
          <p:cNvPr id="21" name="TextBox 20"/>
          <p:cNvSpPr txBox="1"/>
          <p:nvPr/>
        </p:nvSpPr>
        <p:spPr>
          <a:xfrm>
            <a:off x="838294" y="24780240"/>
            <a:ext cx="12470501" cy="5186035"/>
          </a:xfrm>
          <a:prstGeom prst="rect">
            <a:avLst/>
          </a:prstGeom>
          <a:noFill/>
          <a:ln>
            <a:solidFill>
              <a:schemeClr val="tx1"/>
            </a:solidFill>
          </a:ln>
        </p:spPr>
        <p:txBody>
          <a:bodyPr wrap="square" rtlCol="0">
            <a:spAutoFit/>
          </a:bodyPr>
          <a:lstStyle/>
          <a:p>
            <a:pPr algn="ctr"/>
            <a:endParaRPr lang="en-US" sz="1100" dirty="0">
              <a:latin typeface="Times New Roman" panose="02020603050405020304" pitchFamily="18" charset="0"/>
              <a:cs typeface="Times New Roman" panose="02020603050405020304" pitchFamily="18" charset="0"/>
            </a:endParaRPr>
          </a:p>
          <a:p>
            <a:pPr algn="ctr"/>
            <a:r>
              <a:rPr lang="en-US" sz="4000" dirty="0">
                <a:latin typeface="Times New Roman" panose="02020603050405020304" pitchFamily="18" charset="0"/>
                <a:cs typeface="Times New Roman" panose="02020603050405020304" pitchFamily="18" charset="0"/>
              </a:rPr>
              <a:t>Tempo Doped Araldite Targets</a:t>
            </a:r>
          </a:p>
          <a:p>
            <a:pPr algn="ctr"/>
            <a:endParaRPr lang="en-US" sz="4000" dirty="0"/>
          </a:p>
          <a:p>
            <a:pPr algn="ctr"/>
            <a:endParaRPr lang="en-US" sz="4000" dirty="0"/>
          </a:p>
          <a:p>
            <a:pPr algn="ctr"/>
            <a:endParaRPr lang="en-US" sz="4000" dirty="0"/>
          </a:p>
          <a:p>
            <a:pPr algn="ctr"/>
            <a:endParaRPr lang="en-US" sz="4000" dirty="0"/>
          </a:p>
          <a:p>
            <a:pPr algn="ctr"/>
            <a:endParaRPr lang="en-US" sz="4000" dirty="0"/>
          </a:p>
          <a:p>
            <a:r>
              <a:rPr lang="en-US" sz="4000" dirty="0"/>
              <a:t> </a:t>
            </a:r>
          </a:p>
          <a:p>
            <a:endParaRPr lang="en-US" sz="4000" dirty="0"/>
          </a:p>
        </p:txBody>
      </p:sp>
      <mc:AlternateContent xmlns:mc="http://schemas.openxmlformats.org/markup-compatibility/2006" xmlns:a14="http://schemas.microsoft.com/office/drawing/2010/main">
        <mc:Choice Requires="a14">
          <p:sp>
            <p:nvSpPr>
              <p:cNvPr id="27" name="TextBox 26"/>
              <p:cNvSpPr txBox="1"/>
              <p:nvPr/>
            </p:nvSpPr>
            <p:spPr>
              <a:xfrm>
                <a:off x="838294" y="8288394"/>
                <a:ext cx="12470502" cy="5907643"/>
              </a:xfrm>
              <a:prstGeom prst="rect">
                <a:avLst/>
              </a:prstGeom>
              <a:noFill/>
              <a:ln>
                <a:solidFill>
                  <a:schemeClr val="tx1"/>
                </a:solidFill>
              </a:ln>
            </p:spPr>
            <p:txBody>
              <a:bodyPr wrap="square" numCol="1" rtlCol="0">
                <a:spAutoFit/>
              </a:bodyPr>
              <a:lstStyle/>
              <a:p>
                <a:pPr algn="ctr"/>
                <a:r>
                  <a:rPr lang="en-US" sz="4000" dirty="0">
                    <a:latin typeface="Times New Roman" panose="02020603050405020304" pitchFamily="18" charset="0"/>
                    <a:cs typeface="Times New Roman" panose="02020603050405020304" pitchFamily="18" charset="0"/>
                  </a:rPr>
                  <a:t>Background on Polarization</a:t>
                </a:r>
              </a:p>
              <a:p>
                <a14:m>
                  <m:oMath xmlns:m="http://schemas.openxmlformats.org/officeDocument/2006/math">
                    <m:r>
                      <a:rPr lang="en-US" sz="3200" b="0" i="0" smtClean="0">
                        <a:latin typeface="Cambria Math" panose="02040503050406030204" pitchFamily="18" charset="0"/>
                      </a:rPr>
                      <m:t>                 </m:t>
                    </m:r>
                    <m:r>
                      <m:rPr>
                        <m:sty m:val="p"/>
                      </m:rPr>
                      <a:rPr lang="en-US" sz="3200" smtClean="0">
                        <a:latin typeface="Cambria Math" panose="02040503050406030204" pitchFamily="18" charset="0"/>
                      </a:rPr>
                      <m:t>P</m:t>
                    </m:r>
                    <m:r>
                      <a:rPr lang="en-US" sz="3200" smtClean="0">
                        <a:latin typeface="Cambria Math" panose="02040503050406030204" pitchFamily="18" charset="0"/>
                      </a:rPr>
                      <m:t>=</m:t>
                    </m:r>
                    <m:func>
                      <m:funcPr>
                        <m:ctrlPr>
                          <a:rPr lang="en-US" sz="3200" i="1">
                            <a:latin typeface="Cambria Math" panose="02040503050406030204" pitchFamily="18" charset="0"/>
                          </a:rPr>
                        </m:ctrlPr>
                      </m:funcPr>
                      <m:fName>
                        <m:r>
                          <m:rPr>
                            <m:sty m:val="p"/>
                          </m:rPr>
                          <a:rPr lang="en-US" sz="3200">
                            <a:latin typeface="Cambria Math" panose="02040503050406030204" pitchFamily="18" charset="0"/>
                          </a:rPr>
                          <m:t>tan</m:t>
                        </m:r>
                        <m:r>
                          <m:rPr>
                            <m:sty m:val="p"/>
                          </m:rPr>
                          <a:rPr lang="en-US" sz="3200" b="0" i="0" smtClean="0">
                            <a:latin typeface="Cambria Math" panose="02040503050406030204" pitchFamily="18" charset="0"/>
                          </a:rPr>
                          <m:t>h</m:t>
                        </m:r>
                      </m:fName>
                      <m:e>
                        <m:d>
                          <m:dPr>
                            <m:ctrlPr>
                              <a:rPr lang="en-US" sz="3200" i="1">
                                <a:latin typeface="Cambria Math" panose="02040503050406030204" pitchFamily="18" charset="0"/>
                              </a:rPr>
                            </m:ctrlPr>
                          </m:dPr>
                          <m:e>
                            <m:f>
                              <m:fPr>
                                <m:ctrlPr>
                                  <a:rPr lang="en-US" sz="3200" i="1">
                                    <a:latin typeface="Cambria Math" panose="02040503050406030204" pitchFamily="18" charset="0"/>
                                  </a:rPr>
                                </m:ctrlPr>
                              </m:fPr>
                              <m:num>
                                <m:r>
                                  <m:rPr>
                                    <m:sty m:val="p"/>
                                  </m:rPr>
                                  <a:rPr lang="en-US" sz="3200">
                                    <a:latin typeface="Cambria Math" panose="02040503050406030204" pitchFamily="18" charset="0"/>
                                  </a:rPr>
                                  <m:t>μB</m:t>
                                </m:r>
                              </m:num>
                              <m:den>
                                <m:r>
                                  <m:rPr>
                                    <m:sty m:val="p"/>
                                  </m:rPr>
                                  <a:rPr lang="en-US" sz="3200">
                                    <a:latin typeface="Cambria Math" panose="02040503050406030204" pitchFamily="18" charset="0"/>
                                  </a:rPr>
                                  <m:t>kT</m:t>
                                </m:r>
                              </m:den>
                            </m:f>
                          </m:e>
                        </m:d>
                      </m:e>
                    </m:func>
                  </m:oMath>
                </a14:m>
                <a:r>
                  <a:rPr lang="en-US" sz="3200" dirty="0">
                    <a:latin typeface="Times New Roman" panose="02020603050405020304" pitchFamily="18" charset="0"/>
                    <a:cs typeface="Times New Roman" panose="02020603050405020304" pitchFamily="18" charset="0"/>
                  </a:rPr>
                  <a:t>		         </a:t>
                </a:r>
                <a:r>
                  <a:rPr lang="en-US" sz="3200" dirty="0">
                    <a:latin typeface="Cambria Math" panose="02040503050406030204" pitchFamily="18" charset="0"/>
                    <a:ea typeface="Cambria Math" panose="02040503050406030204" pitchFamily="18" charset="0"/>
                    <a:cs typeface="Times New Roman" panose="02020603050405020304" pitchFamily="18" charset="0"/>
                  </a:rPr>
                  <a:t>P = K * A </a:t>
                </a:r>
                <a:r>
                  <a:rPr lang="en-US" sz="3200" dirty="0">
                    <a:latin typeface="Times New Roman" panose="02020603050405020304" pitchFamily="18" charset="0"/>
                    <a:cs typeface="Times New Roman" panose="02020603050405020304" pitchFamily="18" charset="0"/>
                  </a:rPr>
                  <a:t>  </a:t>
                </a:r>
              </a:p>
              <a:p>
                <a:r>
                  <a:rPr lang="en-US" sz="2800" dirty="0"/>
                  <a:t>         </a:t>
                </a:r>
                <a14:m>
                  <m:oMath xmlns:m="http://schemas.openxmlformats.org/officeDocument/2006/math">
                    <m:r>
                      <m:rPr>
                        <m:sty m:val="p"/>
                      </m:rPr>
                      <a:rPr lang="el-GR" sz="2800" i="1" smtClean="0">
                        <a:latin typeface="Cambria Math" panose="02040503050406030204" pitchFamily="18" charset="0"/>
                      </a:rPr>
                      <m:t>μ</m:t>
                    </m:r>
                  </m:oMath>
                </a14:m>
                <a:r>
                  <a:rPr lang="en-US" sz="2800" dirty="0">
                    <a:latin typeface="Times New Roman" panose="02020603050405020304" pitchFamily="18" charset="0"/>
                    <a:cs typeface="Times New Roman" panose="02020603050405020304" pitchFamily="18" charset="0"/>
                  </a:rPr>
                  <a:t> = Magnetic Dipole	             K = Thermal Equilibrium Calibration Constant </a:t>
                </a:r>
              </a:p>
              <a:p>
                <a14:m>
                  <m:oMath xmlns:m="http://schemas.openxmlformats.org/officeDocument/2006/math">
                    <m:r>
                      <a:rPr lang="en-US" sz="2800" b="0" i="0" smtClean="0">
                        <a:latin typeface="Cambria Math" panose="02040503050406030204" pitchFamily="18" charset="0"/>
                      </a:rPr>
                      <m:t>         </m:t>
                    </m:r>
                    <m:r>
                      <m:rPr>
                        <m:sty m:val="p"/>
                      </m:rPr>
                      <a:rPr lang="en-US" sz="2800">
                        <a:latin typeface="Cambria Math" panose="02040503050406030204" pitchFamily="18" charset="0"/>
                      </a:rPr>
                      <m:t>B</m:t>
                    </m:r>
                  </m:oMath>
                </a14:m>
                <a:r>
                  <a:rPr lang="en-US" sz="2800" dirty="0">
                    <a:latin typeface="Times New Roman" panose="02020603050405020304" pitchFamily="18" charset="0"/>
                    <a:cs typeface="Times New Roman" panose="02020603050405020304" pitchFamily="18" charset="0"/>
                  </a:rPr>
                  <a:t> = Magnetic Field Strength             A = Area under the Boltzmann distribution</a:t>
                </a:r>
              </a:p>
              <a:p>
                <a:r>
                  <a:rPr lang="en-US" sz="2800" dirty="0">
                    <a:latin typeface="Times New Roman" panose="02020603050405020304" pitchFamily="18" charset="0"/>
                    <a:cs typeface="Times New Roman" panose="02020603050405020304" pitchFamily="18" charset="0"/>
                  </a:rPr>
                  <a:t>        k = Boltzmann Constant                                     Equation(ii)</a:t>
                </a:r>
              </a:p>
              <a:p>
                <a:r>
                  <a:rPr lang="en-US" sz="2800" dirty="0">
                    <a:latin typeface="Times New Roman" panose="02020603050405020304" pitchFamily="18" charset="0"/>
                    <a:cs typeface="Times New Roman" panose="02020603050405020304" pitchFamily="18" charset="0"/>
                  </a:rPr>
                  <a:t>        T = Temperature (Kelvin)	</a:t>
                </a:r>
              </a:p>
              <a:p>
                <a:r>
                  <a:rPr lang="en-US" sz="2800" dirty="0">
                    <a:latin typeface="Times New Roman" panose="02020603050405020304" pitchFamily="18" charset="0"/>
                    <a:cs typeface="Times New Roman" panose="02020603050405020304" pitchFamily="18" charset="0"/>
                  </a:rPr>
                  <a:t>                   Equation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a:t>
                </a:r>
              </a:p>
              <a:p>
                <a:endParaRPr lang="en-US" sz="10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Equation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 is a Boltzmann distribution used for calculating the theoretical Thermal Polarization. An experimental Thermal Polarization is recorded with a Nuclear Magnetic Resonance system, which we can then generate out “K” value from, equation (ii). This calibration constant will be used to relate a microwave enhanced distribution area to an unenhanced area. </a:t>
                </a:r>
              </a:p>
            </p:txBody>
          </p:sp>
        </mc:Choice>
        <mc:Fallback xmlns="">
          <p:sp>
            <p:nvSpPr>
              <p:cNvPr id="27" name="TextBox 26"/>
              <p:cNvSpPr txBox="1">
                <a:spLocks noRot="1" noChangeAspect="1" noMove="1" noResize="1" noEditPoints="1" noAdjustHandles="1" noChangeArrowheads="1" noChangeShapeType="1" noTextEdit="1"/>
              </p:cNvSpPr>
              <p:nvPr/>
            </p:nvSpPr>
            <p:spPr>
              <a:xfrm>
                <a:off x="838294" y="8288394"/>
                <a:ext cx="12470502" cy="5907643"/>
              </a:xfrm>
              <a:prstGeom prst="rect">
                <a:avLst/>
              </a:prstGeom>
              <a:blipFill>
                <a:blip r:embed="rId3"/>
                <a:stretch>
                  <a:fillRect t="-1751" r="-1124" b="-1854"/>
                </a:stretch>
              </a:blipFill>
              <a:ln>
                <a:solidFill>
                  <a:schemeClr val="tx1"/>
                </a:solidFill>
              </a:ln>
            </p:spPr>
            <p:txBody>
              <a:bodyPr/>
              <a:lstStyle/>
              <a:p>
                <a:r>
                  <a:rPr lang="en-US">
                    <a:noFill/>
                  </a:rPr>
                  <a:t> </a:t>
                </a:r>
              </a:p>
            </p:txBody>
          </p:sp>
        </mc:Fallback>
      </mc:AlternateContent>
      <p:sp>
        <p:nvSpPr>
          <p:cNvPr id="5" name="TextBox 4"/>
          <p:cNvSpPr txBox="1"/>
          <p:nvPr/>
        </p:nvSpPr>
        <p:spPr>
          <a:xfrm>
            <a:off x="28894314" y="20166930"/>
            <a:ext cx="14354383" cy="803296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Thermal Results</a:t>
            </a:r>
          </a:p>
          <a:p>
            <a:pPr algn="ctr"/>
            <a:r>
              <a:rPr lang="en-US" sz="2800" dirty="0">
                <a:latin typeface="Times New Roman" panose="02020603050405020304" pitchFamily="18" charset="0"/>
                <a:cs typeface="Times New Roman" panose="02020603050405020304" pitchFamily="18" charset="0"/>
              </a:rPr>
              <a:t> The following graphs consist of experimental data collected during the March 2019 Cooldown.</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 </a:t>
            </a:r>
          </a:p>
        </p:txBody>
      </p:sp>
      <p:pic>
        <p:nvPicPr>
          <p:cNvPr id="10" name="Picture 9">
            <a:extLst>
              <a:ext uri="{FF2B5EF4-FFF2-40B4-BE49-F238E27FC236}">
                <a16:creationId xmlns:a16="http://schemas.microsoft.com/office/drawing/2014/main" id="{8B0781B2-AC8D-466A-A09D-18748F676156}"/>
              </a:ext>
            </a:extLst>
          </p:cNvPr>
          <p:cNvPicPr>
            <a:picLocks noChangeAspect="1"/>
          </p:cNvPicPr>
          <p:nvPr/>
        </p:nvPicPr>
        <p:blipFill rotWithShape="1">
          <a:blip r:embed="rId4">
            <a:alphaModFix/>
            <a:biLevel thresh="75000"/>
            <a:extLst>
              <a:ext uri="{BEBA8EAE-BF5A-486C-A8C5-ECC9F3942E4B}">
                <a14:imgProps xmlns:a14="http://schemas.microsoft.com/office/drawing/2010/main">
                  <a14:imgLayer r:embed="rId5">
                    <a14:imgEffect>
                      <a14:sharpenSoften amount="50000"/>
                    </a14:imgEffect>
                  </a14:imgLayer>
                </a14:imgProps>
              </a:ext>
            </a:extLst>
          </a:blip>
          <a:srcRect l="4952" t="19924" r="64249" b="22254"/>
          <a:stretch/>
        </p:blipFill>
        <p:spPr>
          <a:xfrm>
            <a:off x="40427820" y="423913"/>
            <a:ext cx="2820877" cy="2978934"/>
          </a:xfrm>
          <a:prstGeom prst="rect">
            <a:avLst/>
          </a:prstGeom>
          <a:solidFill>
            <a:schemeClr val="accent1"/>
          </a:solidFill>
        </p:spPr>
      </p:pic>
      <p:pic>
        <p:nvPicPr>
          <p:cNvPr id="15" name="Picture 14" descr="A black sign with white text&#10;&#10;Description generated with high confidence">
            <a:extLst>
              <a:ext uri="{FF2B5EF4-FFF2-40B4-BE49-F238E27FC236}">
                <a16:creationId xmlns:a16="http://schemas.microsoft.com/office/drawing/2014/main" id="{DC671951-5AEF-443A-88F0-7C0A1EB2EB02}"/>
              </a:ext>
            </a:extLst>
          </p:cNvPr>
          <p:cNvPicPr>
            <a:picLocks noChangeAspect="1"/>
          </p:cNvPicPr>
          <p:nvPr/>
        </p:nvPicPr>
        <p:blipFill>
          <a:blip r:embed="rId6" cstate="hqprint">
            <a:biLevel thresh="75000"/>
            <a:extLst>
              <a:ext uri="{28A0092B-C50C-407E-A947-70E740481C1C}">
                <a14:useLocalDpi xmlns:a14="http://schemas.microsoft.com/office/drawing/2010/main" val="0"/>
              </a:ext>
            </a:extLst>
          </a:blip>
          <a:stretch>
            <a:fillRect/>
          </a:stretch>
        </p:blipFill>
        <p:spPr>
          <a:xfrm>
            <a:off x="842934" y="658913"/>
            <a:ext cx="9702448" cy="1633867"/>
          </a:xfrm>
          <a:prstGeom prst="rect">
            <a:avLst/>
          </a:prstGeom>
        </p:spPr>
      </p:pic>
      <p:sp>
        <p:nvSpPr>
          <p:cNvPr id="11" name="TextBox 10"/>
          <p:cNvSpPr txBox="1"/>
          <p:nvPr/>
        </p:nvSpPr>
        <p:spPr>
          <a:xfrm>
            <a:off x="14082800" y="506351"/>
            <a:ext cx="15522181" cy="193899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6000" dirty="0">
                <a:latin typeface="Times New Roman" panose="02020603050405020304" pitchFamily="18" charset="0"/>
                <a:cs typeface="Times New Roman" panose="02020603050405020304" pitchFamily="18" charset="0"/>
              </a:rPr>
              <a:t>Vaporization of Liquid Helium and Polarization of TEMPO Doped Araldite </a:t>
            </a:r>
            <a:endParaRPr lang="en-US"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33777178" y="875681"/>
            <a:ext cx="6400800" cy="1200329"/>
          </a:xfrm>
          <a:prstGeom prst="rect">
            <a:avLst/>
          </a:prstGeom>
          <a:noFill/>
        </p:spPr>
        <p:txBody>
          <a:bodyPr wrap="square" rtlCol="0">
            <a:spAutoFit/>
          </a:bodyPr>
          <a:lstStyle/>
          <a:p>
            <a:pPr algn="ctr"/>
            <a:r>
              <a:rPr lang="en-US" sz="3600" dirty="0">
                <a:latin typeface="Times New Roman" panose="02020603050405020304" pitchFamily="18" charset="0"/>
                <a:cs typeface="Times New Roman" panose="02020603050405020304" pitchFamily="18" charset="0"/>
              </a:rPr>
              <a:t>Thomas Collins </a:t>
            </a:r>
          </a:p>
          <a:p>
            <a:r>
              <a:rPr lang="en-US" sz="3600" dirty="0">
                <a:latin typeface="Times New Roman" panose="02020603050405020304" pitchFamily="18" charset="0"/>
                <a:cs typeface="Times New Roman" panose="02020603050405020304" pitchFamily="18" charset="0"/>
              </a:rPr>
              <a:t>Advisor: Professor Karl Slifer </a:t>
            </a:r>
          </a:p>
        </p:txBody>
      </p:sp>
      <p:pic>
        <p:nvPicPr>
          <p:cNvPr id="18" name="Picture 17" descr="A large room&#10;&#10;Description automatically generated">
            <a:extLst>
              <a:ext uri="{FF2B5EF4-FFF2-40B4-BE49-F238E27FC236}">
                <a16:creationId xmlns:a16="http://schemas.microsoft.com/office/drawing/2014/main" id="{5217CE87-28C7-4064-9A96-D1E14B9BBFA2}"/>
              </a:ext>
            </a:extLst>
          </p:cNvPr>
          <p:cNvPicPr>
            <a:picLocks noChangeAspect="1"/>
          </p:cNvPicPr>
          <p:nvPr/>
        </p:nvPicPr>
        <p:blipFill rotWithShape="1">
          <a:blip r:embed="rId7" cstate="hqprint">
            <a:extLst>
              <a:ext uri="{BEBA8EAE-BF5A-486C-A8C5-ECC9F3942E4B}">
                <a14:imgProps xmlns:a14="http://schemas.microsoft.com/office/drawing/2010/main">
                  <a14:imgLayer r:embed="rId8">
                    <a14:imgEffect>
                      <a14:backgroundRemoval t="10000" b="90000" l="10000" r="90000">
                        <a14:foregroundMark x1="29463" y1="46124" x2="30676" y2="84205"/>
                        <a14:foregroundMark x1="30676" y1="84205" x2="32582" y2="85756"/>
                        <a14:foregroundMark x1="32582" y1="85756" x2="32236" y2="88275"/>
                        <a14:foregroundMark x1="60832" y1="87403" x2="58232" y2="88953"/>
                        <a14:foregroundMark x1="61179" y1="87791" x2="62392" y2="83818"/>
                        <a14:foregroundMark x1="61698" y1="83818" x2="61698" y2="46124"/>
                        <a14:foregroundMark x1="61698" y1="46124" x2="64991" y2="45446"/>
                        <a14:foregroundMark x1="64991" y1="45446" x2="63258" y2="41376"/>
                        <a14:foregroundMark x1="63605" y1="42248" x2="55113" y2="39729"/>
                        <a14:foregroundMark x1="55113" y1="39729" x2="62392" y2="36434"/>
                        <a14:foregroundMark x1="62045" y1="36434" x2="69324" y2="35368"/>
                        <a14:foregroundMark x1="68977" y1="35174" x2="67418" y2="29554"/>
                        <a14:foregroundMark x1="67418" y1="29554" x2="58925" y2="29651"/>
                        <a14:foregroundMark x1="58579" y1="29651" x2="68458" y2="26453"/>
                        <a14:foregroundMark x1="68458" y1="26453" x2="57539" y2="23353"/>
                        <a14:foregroundMark x1="57539" y1="23353" x2="55979" y2="16085"/>
                        <a14:foregroundMark x1="55979" y1="16085" x2="31716" y2="16279"/>
                        <a14:foregroundMark x1="31716" y1="16376" x2="32236" y2="22578"/>
                        <a14:foregroundMark x1="32236" y1="22578" x2="34142" y2="23643"/>
                        <a14:foregroundMark x1="33622" y1="23837" x2="29809" y2="26841"/>
                        <a14:foregroundMark x1="30676" y1="26841" x2="34489" y2="28585"/>
                        <a14:foregroundMark x1="34489" y1="28585" x2="30156" y2="32558"/>
                        <a14:foregroundMark x1="32582" y1="36240" x2="34142" y2="40504"/>
                        <a14:foregroundMark x1="24957" y1="43314" x2="29809" y2="45446"/>
                        <a14:foregroundMark x1="26516" y1="44380" x2="26343" y2="41764"/>
                        <a14:foregroundMark x1="26343" y1="41764" x2="33795" y2="39922"/>
                        <a14:foregroundMark x1="30156" y1="32655" x2="30156" y2="33043"/>
                        <a14:foregroundMark x1="30156" y1="33043" x2="23050" y2="33624"/>
                        <a14:foregroundMark x1="23050" y1="33624" x2="23397" y2="35853"/>
                        <a14:foregroundMark x1="24957" y1="35853" x2="32236" y2="35659"/>
                        <a14:backgroundMark x1="29463" y1="15019" x2="26516" y2="31298"/>
                        <a14:backgroundMark x1="61179" y1="15019" x2="60832" y2="22093"/>
                        <a14:backgroundMark x1="64645" y1="22384" x2="71231" y2="25969"/>
                        <a14:backgroundMark x1="28423" y1="45930" x2="29463" y2="87791"/>
                        <a14:backgroundMark x1="63258" y1="48256" x2="63258" y2="91667"/>
                        <a14:backgroundMark x1="30329" y1="38178" x2="22184" y2="41376"/>
                        <a14:backgroundMark x1="24957" y1="39729" x2="24957" y2="46318"/>
                        <a14:backgroundMark x1="21144" y1="36434" x2="30329" y2="36919"/>
                        <a14:backgroundMark x1="22184" y1="33043" x2="29463" y2="30523"/>
                        <a14:backgroundMark x1="28423" y1="15504" x2="63605" y2="15504"/>
                      </a14:backgroundRemoval>
                    </a14:imgEffect>
                  </a14:imgLayer>
                </a14:imgProps>
              </a:ext>
              <a:ext uri="{28A0092B-C50C-407E-A947-70E740481C1C}">
                <a14:useLocalDpi xmlns:a14="http://schemas.microsoft.com/office/drawing/2010/main" val="0"/>
              </a:ext>
            </a:extLst>
          </a:blip>
          <a:srcRect l="20217" t="14889" r="27512" b="8349"/>
          <a:stretch/>
        </p:blipFill>
        <p:spPr>
          <a:xfrm>
            <a:off x="13624725" y="5762648"/>
            <a:ext cx="7174093" cy="18844390"/>
          </a:xfrm>
          <a:prstGeom prst="rect">
            <a:avLst/>
          </a:prstGeom>
        </p:spPr>
      </p:pic>
      <p:pic>
        <p:nvPicPr>
          <p:cNvPr id="17" name="Picture 16"/>
          <p:cNvPicPr>
            <a:picLocks noChangeAspect="1"/>
          </p:cNvPicPr>
          <p:nvPr/>
        </p:nvPicPr>
        <p:blipFill>
          <a:blip r:embed="rId9">
            <a:extLst>
              <a:ext uri="{BEBA8EAE-BF5A-486C-A8C5-ECC9F3942E4B}">
                <a14:imgProps xmlns:a14="http://schemas.microsoft.com/office/drawing/2010/main">
                  <a14:imgLayer r:embed="rId10">
                    <a14:imgEffect>
                      <a14:backgroundRemoval t="188" b="99625" l="8638" r="89701">
                        <a14:foregroundMark x1="25914" y1="19775" x2="25914" y2="19775"/>
                        <a14:foregroundMark x1="41860" y1="18148" x2="41860" y2="18148"/>
                        <a14:foregroundMark x1="51827" y1="17647" x2="51827" y2="17647"/>
                        <a14:foregroundMark x1="27243" y1="38110" x2="27243" y2="38110"/>
                        <a14:foregroundMark x1="32226" y1="40676" x2="32226" y2="40676"/>
                        <a14:foregroundMark x1="50498" y1="3504" x2="50498" y2="3504"/>
                        <a14:foregroundMark x1="34551" y1="2566" x2="34551" y2="2566"/>
                        <a14:foregroundMark x1="43189" y1="1877" x2="43189" y2="1877"/>
                        <a14:foregroundMark x1="65449" y1="5569" x2="65449" y2="5569"/>
                        <a14:foregroundMark x1="77741" y1="6758" x2="77741" y2="6758"/>
                        <a14:foregroundMark x1="22259" y1="70401" x2="20930" y2="78098"/>
                        <a14:foregroundMark x1="34551" y1="45995" x2="34551" y2="45995"/>
                        <a14:foregroundMark x1="34219" y1="8448" x2="30233" y2="7509"/>
                        <a14:foregroundMark x1="24585" y1="7134" x2="32226" y2="7009"/>
                        <a14:foregroundMark x1="26246" y1="9074" x2="13289" y2="9074"/>
                        <a14:foregroundMark x1="30233" y1="43116" x2="30233" y2="43116"/>
                        <a14:foregroundMark x1="37542" y1="7947" x2="49502" y2="7697"/>
                        <a14:foregroundMark x1="33887" y1="85106" x2="34884" y2="97121"/>
                        <a14:foregroundMark x1="21595" y1="76721" x2="39867" y2="84168"/>
                        <a14:backgroundMark x1="17276" y1="62954" x2="17276" y2="81790"/>
                        <a14:backgroundMark x1="82392" y1="26158" x2="82060" y2="9637"/>
                      </a14:backgroundRemoval>
                    </a14:imgEffect>
                  </a14:imgLayer>
                </a14:imgProps>
              </a:ext>
              <a:ext uri="{28A0092B-C50C-407E-A947-70E740481C1C}">
                <a14:useLocalDpi xmlns:a14="http://schemas.microsoft.com/office/drawing/2010/main" val="0"/>
              </a:ext>
            </a:extLst>
          </a:blip>
          <a:stretch>
            <a:fillRect/>
          </a:stretch>
        </p:blipFill>
        <p:spPr>
          <a:xfrm>
            <a:off x="20695138" y="7355610"/>
            <a:ext cx="3002586" cy="15940646"/>
          </a:xfrm>
          <a:prstGeom prst="rect">
            <a:avLst/>
          </a:prstGeom>
        </p:spPr>
      </p:pic>
      <p:sp>
        <p:nvSpPr>
          <p:cNvPr id="19" name="TextBox 18"/>
          <p:cNvSpPr txBox="1"/>
          <p:nvPr/>
        </p:nvSpPr>
        <p:spPr>
          <a:xfrm>
            <a:off x="14415656" y="5292395"/>
            <a:ext cx="5257800" cy="1569660"/>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Magnet and Fridge Assembly</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 </a:t>
            </a:r>
          </a:p>
        </p:txBody>
      </p:sp>
      <p:sp>
        <p:nvSpPr>
          <p:cNvPr id="23" name="TextBox 22"/>
          <p:cNvSpPr txBox="1"/>
          <p:nvPr/>
        </p:nvSpPr>
        <p:spPr>
          <a:xfrm>
            <a:off x="20739680" y="6954955"/>
            <a:ext cx="3084675" cy="1569660"/>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Fridge Assembly</a:t>
            </a:r>
          </a:p>
          <a:p>
            <a:r>
              <a:rPr lang="en-US" sz="3200" dirty="0">
                <a:latin typeface="Times New Roman" panose="02020603050405020304" pitchFamily="18" charset="0"/>
                <a:cs typeface="Times New Roman" panose="02020603050405020304" pitchFamily="18" charset="0"/>
              </a:rPr>
              <a:t> </a:t>
            </a:r>
          </a:p>
          <a:p>
            <a:endParaRPr lang="en-US" sz="3200" u="sng"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8898876" y="30515774"/>
            <a:ext cx="14354383" cy="161848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Acknowledgements</a:t>
            </a:r>
          </a:p>
          <a:p>
            <a:pPr algn="ctr"/>
            <a:r>
              <a:rPr lang="en-US" sz="2800" dirty="0">
                <a:latin typeface="Times New Roman" panose="02020603050405020304" pitchFamily="18" charset="0"/>
                <a:cs typeface="Times New Roman" panose="02020603050405020304" pitchFamily="18" charset="0"/>
              </a:rPr>
              <a:t>A huge thank you to Karl Slifer, Elena Long, David Ruth, Nathaly Santiesteban, Tristian Anderson, and all the members of Slifer and Long Lab.</a:t>
            </a:r>
            <a:endParaRPr lang="en-US" sz="6000" dirty="0">
              <a:latin typeface="Times New Roman" panose="02020603050405020304" pitchFamily="18" charset="0"/>
              <a:cs typeface="Times New Roman" panose="02020603050405020304" pitchFamily="18" charset="0"/>
            </a:endParaRPr>
          </a:p>
        </p:txBody>
      </p:sp>
      <p:pic>
        <p:nvPicPr>
          <p:cNvPr id="22" name="Picture 2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230652" y="7932851"/>
            <a:ext cx="6489791" cy="4867343"/>
          </a:xfrm>
          <a:prstGeom prst="rect">
            <a:avLst/>
          </a:prstGeom>
          <a:ln>
            <a:solidFill>
              <a:schemeClr val="tx1"/>
            </a:solidFill>
          </a:ln>
        </p:spPr>
      </p:pic>
      <p:pic>
        <p:nvPicPr>
          <p:cNvPr id="6" name="Picture 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6464263" y="21778047"/>
            <a:ext cx="6400800" cy="4800600"/>
          </a:xfrm>
          <a:prstGeom prst="rect">
            <a:avLst/>
          </a:prstGeom>
          <a:ln>
            <a:solidFill>
              <a:schemeClr val="tx1"/>
            </a:solidFill>
          </a:ln>
        </p:spPr>
      </p:pic>
      <p:pic>
        <p:nvPicPr>
          <p:cNvPr id="7" name="Picture 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9428517" y="21778047"/>
            <a:ext cx="6400800" cy="4800600"/>
          </a:xfrm>
          <a:prstGeom prst="rect">
            <a:avLst/>
          </a:prstGeom>
          <a:ln>
            <a:solidFill>
              <a:schemeClr val="tx1"/>
            </a:solidFill>
          </a:ln>
        </p:spPr>
      </p:pic>
      <p:sp>
        <p:nvSpPr>
          <p:cNvPr id="8" name="TextBox 7"/>
          <p:cNvSpPr txBox="1"/>
          <p:nvPr/>
        </p:nvSpPr>
        <p:spPr>
          <a:xfrm>
            <a:off x="28894314" y="13264966"/>
            <a:ext cx="14354383" cy="667512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Thermal Analysis of the Heating Cartridge</a:t>
            </a:r>
          </a:p>
          <a:p>
            <a:pPr algn="ctr"/>
            <a:r>
              <a:rPr lang="en-US" sz="2800" dirty="0">
                <a:latin typeface="Times New Roman" panose="02020603050405020304" pitchFamily="18" charset="0"/>
                <a:cs typeface="Times New Roman" panose="02020603050405020304" pitchFamily="18" charset="0"/>
              </a:rPr>
              <a:t>Post Cooldown, a thermal analysis of the heating cartridge was done to observe its effect on the baffle and copper coil tubing. The heating of the venting gaseous helium was critical for the DNP system to ensure the Viton and Teflon O-rings did not fail due to freezing temperatures.  In this analysis, the ambient temperature was chosen to be 100K, and the heater power is set to 40W. These environmental characteristics and the thermal coefficients for each part ensured an accurate representation.  </a:t>
            </a:r>
          </a:p>
          <a:p>
            <a:pPr algn="ct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30" name="Picture 29"/>
          <p:cNvPicPr>
            <a:picLocks noChangeAspect="1"/>
          </p:cNvPicPr>
          <p:nvPr/>
        </p:nvPicPr>
        <p:blipFill>
          <a:blip r:embed="rId14" cstate="hqprint">
            <a:extLst>
              <a:ext uri="{BEBA8EAE-BF5A-486C-A8C5-ECC9F3942E4B}">
                <a14:imgProps xmlns:a14="http://schemas.microsoft.com/office/drawing/2010/main">
                  <a14:imgLayer r:embed="rId15">
                    <a14:imgEffect>
                      <a14:backgroundRemoval t="9985" b="89862" l="5185" r="94460">
                        <a14:foregroundMark x1="26491" y1="49616" x2="34943" y2="58986"/>
                        <a14:foregroundMark x1="11506" y1="44854" x2="14489" y2="43625"/>
                        <a14:foregroundMark x1="22869" y1="66359" x2="24574" y2="70200"/>
                        <a14:foregroundMark x1="23935" y1="65131" x2="25781" y2="69124"/>
                        <a14:backgroundMark x1="66051" y1="79109" x2="66051" y2="79109"/>
                        <a14:backgroundMark x1="25923" y1="70661" x2="23509" y2="66052"/>
                        <a14:backgroundMark x1="45597" y1="87558" x2="52060" y2="87558"/>
                        <a14:backgroundMark x1="45810" y1="86175" x2="51420" y2="86175"/>
                      </a14:backgroundRemoval>
                    </a14:imgEffect>
                  </a14:imgLayer>
                </a14:imgProps>
              </a:ext>
              <a:ext uri="{28A0092B-C50C-407E-A947-70E740481C1C}">
                <a14:useLocalDpi xmlns:a14="http://schemas.microsoft.com/office/drawing/2010/main" val="0"/>
              </a:ext>
            </a:extLst>
          </a:blip>
          <a:stretch>
            <a:fillRect/>
          </a:stretch>
        </p:blipFill>
        <p:spPr>
          <a:xfrm>
            <a:off x="23734837" y="13564286"/>
            <a:ext cx="4989503" cy="2436519"/>
          </a:xfrm>
          <a:prstGeom prst="rect">
            <a:avLst/>
          </a:prstGeom>
        </p:spPr>
      </p:pic>
      <p:sp>
        <p:nvSpPr>
          <p:cNvPr id="9" name="TextBox 8"/>
          <p:cNvSpPr txBox="1"/>
          <p:nvPr/>
        </p:nvSpPr>
        <p:spPr>
          <a:xfrm>
            <a:off x="23684635" y="10055553"/>
            <a:ext cx="4791623" cy="3293209"/>
          </a:xfrm>
          <a:prstGeom prst="rect">
            <a:avLst/>
          </a:prstGeom>
          <a:noFill/>
        </p:spPr>
        <p:txBody>
          <a:bodyPr wrap="square" rtlCol="0">
            <a:spAutoFit/>
          </a:bodyPr>
          <a:lstStyle/>
          <a:p>
            <a:pPr algn="ctr"/>
            <a:r>
              <a:rPr lang="en-US" sz="3200" u="sng" dirty="0">
                <a:latin typeface="Times New Roman" panose="02020603050405020304" pitchFamily="18" charset="0"/>
                <a:cs typeface="Times New Roman" panose="02020603050405020304" pitchFamily="18" charset="0"/>
              </a:rPr>
              <a:t>Heating Cartridge and Thermometry                                  </a:t>
            </a:r>
            <a:r>
              <a:rPr lang="en-US" sz="2800" dirty="0">
                <a:latin typeface="Times New Roman" panose="02020603050405020304" pitchFamily="18" charset="0"/>
                <a:cs typeface="Times New Roman" panose="02020603050405020304" pitchFamily="18" charset="0"/>
              </a:rPr>
              <a:t>SOLIDWORKS rendering of the heating cartridge and Allen Bradly thermometry assembly. Located On the second baffle above the separator</a:t>
            </a:r>
            <a:r>
              <a:rPr lang="en-US" sz="3200" dirty="0">
                <a:latin typeface="Times New Roman" panose="02020603050405020304" pitchFamily="18" charset="0"/>
                <a:cs typeface="Times New Roman" panose="02020603050405020304" pitchFamily="18" charset="0"/>
              </a:rPr>
              <a:t>.  </a:t>
            </a:r>
          </a:p>
        </p:txBody>
      </p:sp>
      <p:sp>
        <p:nvSpPr>
          <p:cNvPr id="39" name="TextBox 38"/>
          <p:cNvSpPr txBox="1"/>
          <p:nvPr/>
        </p:nvSpPr>
        <p:spPr>
          <a:xfrm>
            <a:off x="23883493" y="16367313"/>
            <a:ext cx="4692190" cy="3231654"/>
          </a:xfrm>
          <a:prstGeom prst="rect">
            <a:avLst/>
          </a:prstGeom>
          <a:noFill/>
        </p:spPr>
        <p:txBody>
          <a:bodyPr wrap="square" rtlCol="0">
            <a:spAutoFit/>
          </a:bodyPr>
          <a:lstStyle/>
          <a:p>
            <a:pPr algn="ctr"/>
            <a:r>
              <a:rPr lang="en-US" sz="3200" u="sng" dirty="0">
                <a:latin typeface="Times New Roman" panose="02020603050405020304" pitchFamily="18" charset="0"/>
                <a:cs typeface="Times New Roman" panose="02020603050405020304" pitchFamily="18" charset="0"/>
              </a:rPr>
              <a:t>Tempo Doped Araldite Target</a:t>
            </a:r>
          </a:p>
          <a:p>
            <a:pPr algn="ctr"/>
            <a:r>
              <a:rPr lang="en-US" sz="2800" dirty="0">
                <a:latin typeface="Times New Roman" panose="02020603050405020304" pitchFamily="18" charset="0"/>
                <a:cs typeface="Times New Roman" panose="02020603050405020304" pitchFamily="18" charset="0"/>
              </a:rPr>
              <a:t>Target stick containing the Alpha and Beta target in 3</a:t>
            </a:r>
            <a:r>
              <a:rPr lang="en-US" sz="2800" baseline="30000" dirty="0">
                <a:latin typeface="Times New Roman" panose="02020603050405020304" pitchFamily="18" charset="0"/>
                <a:cs typeface="Times New Roman" panose="02020603050405020304" pitchFamily="18" charset="0"/>
              </a:rPr>
              <a:t>rd</a:t>
            </a:r>
            <a:r>
              <a:rPr lang="en-US" sz="2800" dirty="0">
                <a:latin typeface="Times New Roman" panose="02020603050405020304" pitchFamily="18" charset="0"/>
                <a:cs typeface="Times New Roman" panose="02020603050405020304" pitchFamily="18" charset="0"/>
              </a:rPr>
              <a:t> and 4</a:t>
            </a:r>
            <a:r>
              <a:rPr lang="en-US" sz="2800" baseline="30000" dirty="0">
                <a:latin typeface="Times New Roman" panose="02020603050405020304" pitchFamily="18" charset="0"/>
                <a:cs typeface="Times New Roman" panose="02020603050405020304" pitchFamily="18" charset="0"/>
              </a:rPr>
              <a:t>th</a:t>
            </a:r>
            <a:r>
              <a:rPr lang="en-US" sz="2800" dirty="0">
                <a:latin typeface="Times New Roman" panose="02020603050405020304" pitchFamily="18" charset="0"/>
                <a:cs typeface="Times New Roman" panose="02020603050405020304" pitchFamily="18" charset="0"/>
              </a:rPr>
              <a:t> cups. Located on the end of the target ladder on the bottom of the fridge. </a:t>
            </a:r>
          </a:p>
        </p:txBody>
      </p:sp>
      <p:sp>
        <p:nvSpPr>
          <p:cNvPr id="16" name="TextBox 15"/>
          <p:cNvSpPr txBox="1"/>
          <p:nvPr/>
        </p:nvSpPr>
        <p:spPr>
          <a:xfrm>
            <a:off x="13624725" y="24975282"/>
            <a:ext cx="15080836" cy="7171194"/>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numCol="3" rtlCol="0">
            <a:spAutoFit/>
          </a:bodyPr>
          <a:lstStyle/>
          <a:p>
            <a:pPr algn="ctr"/>
            <a:endParaRPr lang="en-US" sz="2800" dirty="0">
              <a:latin typeface="Times New Roman" panose="02020603050405020304" pitchFamily="18" charset="0"/>
              <a:cs typeface="Times New Roman" panose="02020603050405020304" pitchFamily="18" charset="0"/>
            </a:endParaRPr>
          </a:p>
          <a:p>
            <a:pPr algn="ctr"/>
            <a:endParaRPr lang="en-US" sz="16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Mercury iTC</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Mercury iTC is a cryogenic programmable intelligent temperature controller. This was used to monitor temperature and resistance, while controlling the heating cartridge though a set temperature or heat flow (%). </a:t>
            </a:r>
            <a:endParaRPr lang="en-US" sz="4000" dirty="0">
              <a:latin typeface="Times New Roman" panose="02020603050405020304" pitchFamily="18" charset="0"/>
              <a:cs typeface="Times New Roman" panose="02020603050405020304" pitchFamily="18" charset="0"/>
            </a:endParaRPr>
          </a:p>
          <a:p>
            <a:pPr algn="ctr"/>
            <a:r>
              <a:rPr lang="en-US" sz="4000" dirty="0">
                <a:latin typeface="Times New Roman" panose="02020603050405020304" pitchFamily="18" charset="0"/>
                <a:cs typeface="Times New Roman" panose="02020603050405020304" pitchFamily="18" charset="0"/>
              </a:rPr>
              <a:t>Heating Element </a:t>
            </a:r>
          </a:p>
          <a:p>
            <a:pPr algn="ctr"/>
            <a:r>
              <a:rPr lang="en-US" sz="2800" dirty="0">
                <a:latin typeface="Times New Roman" panose="02020603050405020304" pitchFamily="18" charset="0"/>
                <a:cs typeface="Times New Roman" panose="02020603050405020304" pitchFamily="18" charset="0"/>
              </a:rPr>
              <a:t>19 Pin Connection</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D9 connector ran from the back of the Mercury iTC to the 19 pin connector. A 19 pin connector was used for electrical connections between the lab space and the vacuum environment. </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18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Heating Element </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30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The heating cartridge and Allen Bradley resistor separated by a copper baffle. Wiring consisted of magnet wire and spade clips connections. </a:t>
            </a:r>
          </a:p>
        </p:txBody>
      </p:sp>
      <p:sp>
        <p:nvSpPr>
          <p:cNvPr id="59" name="TextBox 58"/>
          <p:cNvSpPr txBox="1"/>
          <p:nvPr/>
        </p:nvSpPr>
        <p:spPr>
          <a:xfrm>
            <a:off x="29604981" y="26796093"/>
            <a:ext cx="6047873" cy="1815882"/>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Figure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 is a graphical visualization of the heater equilibrating to a set point temperature of 100 K.  </a:t>
            </a:r>
            <a:endParaRPr lang="en-US" sz="4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pic>
        <p:nvPicPr>
          <p:cNvPr id="36" name="Picture 35">
            <a:extLst>
              <a:ext uri="{FF2B5EF4-FFF2-40B4-BE49-F238E27FC236}">
                <a16:creationId xmlns:a16="http://schemas.microsoft.com/office/drawing/2014/main" id="{E78AB690-E042-4C8B-9910-7CB041030B01}"/>
              </a:ext>
            </a:extLst>
          </p:cNvPr>
          <p:cNvPicPr>
            <a:picLocks noChangeAspect="1"/>
          </p:cNvPicPr>
          <p:nvPr/>
        </p:nvPicPr>
        <p:blipFill rotWithShape="1">
          <a:blip r:embed="rId16" cstate="hqprint">
            <a:extLst>
              <a:ext uri="{28A0092B-C50C-407E-A947-70E740481C1C}">
                <a14:useLocalDpi xmlns:a14="http://schemas.microsoft.com/office/drawing/2010/main" val="0"/>
              </a:ext>
            </a:extLst>
          </a:blip>
          <a:srcRect l="11930" t="1086" r="24226"/>
          <a:stretch/>
        </p:blipFill>
        <p:spPr>
          <a:xfrm>
            <a:off x="24670841" y="26232176"/>
            <a:ext cx="2819212" cy="2300586"/>
          </a:xfrm>
          <a:prstGeom prst="rect">
            <a:avLst/>
          </a:prstGeom>
        </p:spPr>
      </p:pic>
      <p:pic>
        <p:nvPicPr>
          <p:cNvPr id="34" name="Picture 33" descr="A picture containing indoor, table, sitting, floor&#10;&#10;Description automatically generated">
            <a:extLst>
              <a:ext uri="{FF2B5EF4-FFF2-40B4-BE49-F238E27FC236}">
                <a16:creationId xmlns:a16="http://schemas.microsoft.com/office/drawing/2014/main" id="{E24E36C9-8F90-44F2-ACA3-155B685D91C7}"/>
              </a:ext>
            </a:extLst>
          </p:cNvPr>
          <p:cNvPicPr>
            <a:picLocks noChangeAspect="1"/>
          </p:cNvPicPr>
          <p:nvPr/>
        </p:nvPicPr>
        <p:blipFill rotWithShape="1">
          <a:blip r:embed="rId17" cstate="hqprint">
            <a:extLst>
              <a:ext uri="{BEBA8EAE-BF5A-486C-A8C5-ECC9F3942E4B}">
                <a14:imgProps xmlns:a14="http://schemas.microsoft.com/office/drawing/2010/main">
                  <a14:imgLayer r:embed="rId18">
                    <a14:imgEffect>
                      <a14:backgroundRemoval t="219" b="89693" l="36745" r="89766">
                        <a14:foregroundMark x1="57830" y1="61842" x2="57830" y2="61842"/>
                        <a14:foregroundMark x1="61282" y1="62719" x2="61282" y2="62719"/>
                        <a14:foregroundMark x1="60789" y1="56140" x2="60789" y2="56140"/>
                        <a14:foregroundMark x1="49815" y1="46491" x2="49815" y2="46491"/>
                        <a14:foregroundMark x1="66338" y1="31798" x2="66338" y2="31798"/>
                        <a14:foregroundMark x1="60419" y1="55482" x2="60419" y2="55482"/>
                        <a14:foregroundMark x1="60049" y1="66447" x2="60049" y2="66447"/>
                        <a14:foregroundMark x1="43896" y1="68640" x2="43896" y2="68640"/>
                        <a14:foregroundMark x1="50925" y1="74342" x2="50925" y2="74342"/>
                        <a14:foregroundMark x1="47102" y1="71711" x2="47102" y2="71711"/>
                        <a14:foregroundMark x1="54131" y1="74342" x2="54131" y2="74342"/>
                        <a14:foregroundMark x1="55610" y1="74342" x2="55610" y2="74342"/>
                        <a14:foregroundMark x1="49445" y1="73904" x2="49445" y2="73904"/>
                        <a14:foregroundMark x1="63625" y1="28070" x2="63625" y2="28070"/>
                        <a14:foregroundMark x1="76572" y1="17763" x2="76572" y2="17763"/>
                        <a14:foregroundMark x1="72503" y1="6798" x2="72503" y2="6798"/>
                        <a14:foregroundMark x1="78668" y1="9868" x2="78668" y2="9868"/>
                        <a14:foregroundMark x1="79285" y1="17544" x2="79285" y2="17544"/>
                        <a14:foregroundMark x1="75832" y1="34868" x2="82614" y2="18202"/>
                        <a14:foregroundMark x1="57213" y1="6798" x2="63379" y2="219"/>
                        <a14:foregroundMark x1="64858" y1="19737" x2="64858" y2="19737"/>
                        <a14:foregroundMark x1="55610" y1="18640" x2="73366" y2="39254"/>
                        <a14:foregroundMark x1="52528" y1="74781" x2="52528" y2="74781"/>
                        <a14:foregroundMark x1="81998" y1="15132" x2="81998" y2="15132"/>
                        <a14:foregroundMark x1="83107" y1="13377" x2="83107" y2="13377"/>
                        <a14:foregroundMark x1="84957" y1="3509" x2="84957" y2="3509"/>
                        <a14:foregroundMark x1="61282" y1="58772" x2="61282" y2="58772"/>
                        <a14:backgroundMark x1="81134" y1="25658" x2="89396" y2="1535"/>
                        <a14:backgroundMark x1="47965" y1="33991" x2="51911" y2="7675"/>
                        <a14:backgroundMark x1="57830" y1="2851" x2="57830" y2="2851"/>
                        <a14:backgroundMark x1="47349" y1="4167" x2="47349" y2="4167"/>
                        <a14:backgroundMark x1="43896" y1="5702" x2="43896" y2="5702"/>
                        <a14:backgroundMark x1="42787" y1="3070" x2="42787" y2="3070"/>
                        <a14:backgroundMark x1="45869" y1="12939" x2="60173" y2="219"/>
                        <a14:backgroundMark x1="38348" y1="50877" x2="43896" y2="40132"/>
                        <a14:backgroundMark x1="50062" y1="26974" x2="51048" y2="38158"/>
                        <a14:backgroundMark x1="41800" y1="72368" x2="41800" y2="72368"/>
                      </a14:backgroundRemoval>
                    </a14:imgEffect>
                  </a14:imgLayer>
                </a14:imgProps>
              </a:ext>
              <a:ext uri="{28A0092B-C50C-407E-A947-70E740481C1C}">
                <a14:useLocalDpi xmlns:a14="http://schemas.microsoft.com/office/drawing/2010/main" val="0"/>
              </a:ext>
            </a:extLst>
          </a:blip>
          <a:srcRect l="35641" r="9497" b="20791"/>
          <a:stretch/>
        </p:blipFill>
        <p:spPr>
          <a:xfrm>
            <a:off x="19673456" y="26173381"/>
            <a:ext cx="2983371" cy="2422867"/>
          </a:xfrm>
          <a:prstGeom prst="rect">
            <a:avLst/>
          </a:prstGeom>
        </p:spPr>
      </p:pic>
      <p:sp>
        <p:nvSpPr>
          <p:cNvPr id="2" name="TextBox 1"/>
          <p:cNvSpPr txBox="1"/>
          <p:nvPr/>
        </p:nvSpPr>
        <p:spPr>
          <a:xfrm>
            <a:off x="36412522" y="26796093"/>
            <a:ext cx="6504282" cy="1384995"/>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Figure (ii) shows the heater turning off from an set temperature, once 150 sec pass the heater is turned on again. </a:t>
            </a:r>
          </a:p>
        </p:txBody>
      </p:sp>
      <p:pic>
        <p:nvPicPr>
          <p:cNvPr id="33" name="Picture 32"/>
          <p:cNvPicPr>
            <a:picLocks noChangeAspect="1"/>
          </p:cNvPicPr>
          <p:nvPr/>
        </p:nvPicPr>
        <p:blipFill rotWithShape="1">
          <a:blip r:embed="rId19">
            <a:extLst>
              <a:ext uri="{BEBA8EAE-BF5A-486C-A8C5-ECC9F3942E4B}">
                <a14:imgProps xmlns:a14="http://schemas.microsoft.com/office/drawing/2010/main">
                  <a14:imgLayer r:embed="rId20">
                    <a14:imgEffect>
                      <a14:backgroundRemoval t="9965" b="89859" l="0" r="100000">
                        <a14:foregroundMark x1="694" y1="26014" x2="694" y2="26014"/>
                        <a14:foregroundMark x1="98810" y1="28924" x2="50" y2="28219"/>
                        <a14:foregroundMark x1="1091" y1="82892" x2="99058" y2="82451"/>
                        <a14:foregroundMark x1="99058" y1="82451" x2="99256" y2="28924"/>
                        <a14:foregroundMark x1="2331" y1="27866" x2="1290" y2="81393"/>
                        <a14:foregroundMark x1="56944" y1="36332" x2="56746" y2="53527"/>
                        <a14:foregroundMark x1="56746" y1="53527" x2="72024" y2="62698"/>
                        <a14:foregroundMark x1="72024" y1="62346" x2="72024" y2="34127"/>
                        <a14:foregroundMark x1="72024" y1="34127" x2="56944" y2="36332"/>
                        <a14:foregroundMark x1="69147" y1="46914" x2="69147" y2="46914"/>
                      </a14:backgroundRemoval>
                    </a14:imgEffect>
                  </a14:imgLayer>
                </a14:imgProps>
              </a:ext>
              <a:ext uri="{28A0092B-C50C-407E-A947-70E740481C1C}">
                <a14:useLocalDpi xmlns:a14="http://schemas.microsoft.com/office/drawing/2010/main" val="0"/>
              </a:ext>
            </a:extLst>
          </a:blip>
          <a:srcRect l="19514" t="23463" r="16865" b="13479"/>
          <a:stretch/>
        </p:blipFill>
        <p:spPr>
          <a:xfrm>
            <a:off x="14177350" y="26299156"/>
            <a:ext cx="3886200" cy="2166625"/>
          </a:xfrm>
          <a:prstGeom prst="rect">
            <a:avLst/>
          </a:prstGeom>
        </p:spPr>
      </p:pic>
      <p:pic>
        <p:nvPicPr>
          <p:cNvPr id="12" name="Picture 1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6266398" y="16602527"/>
            <a:ext cx="6796530" cy="3104322"/>
          </a:xfrm>
          <a:prstGeom prst="rect">
            <a:avLst/>
          </a:prstGeom>
          <a:ln>
            <a:solidFill>
              <a:schemeClr val="tx1"/>
            </a:solidFill>
          </a:ln>
        </p:spPr>
      </p:pic>
      <p:pic>
        <p:nvPicPr>
          <p:cNvPr id="14" name="Picture 13"/>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9230652" y="16602527"/>
            <a:ext cx="6796530" cy="3104322"/>
          </a:xfrm>
          <a:prstGeom prst="rect">
            <a:avLst/>
          </a:prstGeom>
          <a:ln>
            <a:solidFill>
              <a:schemeClr val="tx1"/>
            </a:solidFill>
          </a:ln>
        </p:spPr>
      </p:pic>
      <p:pic>
        <p:nvPicPr>
          <p:cNvPr id="37" name="Picture 2" descr="https://scontent.fzty2-1.fna.fbcdn.net/v/t1.15752-9/55869376_1574287432705195_3359276965117820928_n.jpg?_nc_cat=106&amp;_nc_ht=scontent.fzty2-1.fna&amp;oh=ba039f5754ac52379be2f13e9d603975&amp;oe=5D4B03FA"/>
          <p:cNvPicPr>
            <a:picLocks noChangeAspect="1" noChangeArrowheads="1"/>
          </p:cNvPicPr>
          <p:nvPr/>
        </p:nvPicPr>
        <p:blipFill>
          <a:blip r:embed="rId23" cstate="hqprint">
            <a:extLst>
              <a:ext uri="{BEBA8EAE-BF5A-486C-A8C5-ECC9F3942E4B}">
                <a14:imgProps xmlns:a14="http://schemas.microsoft.com/office/drawing/2010/main">
                  <a14:imgLayer r:embed="rId24">
                    <a14:imgEffect>
                      <a14:backgroundRemoval t="0" b="97024" l="0" r="95346"/>
                    </a14:imgEffect>
                  </a14:imgLayer>
                </a14:imgProps>
              </a:ext>
              <a:ext uri="{28A0092B-C50C-407E-A947-70E740481C1C}">
                <a14:useLocalDpi xmlns:a14="http://schemas.microsoft.com/office/drawing/2010/main" val="0"/>
              </a:ext>
            </a:extLst>
          </a:blip>
          <a:srcRect/>
          <a:stretch>
            <a:fillRect/>
          </a:stretch>
        </p:blipFill>
        <p:spPr bwMode="auto">
          <a:xfrm>
            <a:off x="24890583" y="19619002"/>
            <a:ext cx="2678010" cy="3589673"/>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6" descr="https://scontent.fzty2-1.fna.fbcdn.net/v/t1.15752-9/56177144_416648399138660_8904840013594755072_n.jpg?_nc_cat=111&amp;_nc_ht=scontent.fzty2-1.fna&amp;oh=50141e4e9b61fbb6b033da742357da49&amp;oe=5D0DE2AE"/>
          <p:cNvPicPr>
            <a:picLocks noChangeAspect="1" noChangeArrowheads="1"/>
          </p:cNvPicPr>
          <p:nvPr/>
        </p:nvPicPr>
        <p:blipFill rotWithShape="1">
          <a:blip r:embed="rId25" cstate="hqprint">
            <a:extLst>
              <a:ext uri="{BEBA8EAE-BF5A-486C-A8C5-ECC9F3942E4B}">
                <a14:imgProps xmlns:a14="http://schemas.microsoft.com/office/drawing/2010/main">
                  <a14:imgLayer r:embed="rId26">
                    <a14:imgEffect>
                      <a14:backgroundRemoval t="10000" b="90000" l="10000" r="90000">
                        <a14:backgroundMark x1="44348" y1="24653" x2="41955" y2="24058"/>
                        <a14:backgroundMark x1="73604" y1="28770" x2="44348" y2="25794"/>
                        <a14:backgroundMark x1="25731" y1="35863" x2="24136" y2="45685"/>
                      </a14:backgroundRemoval>
                    </a14:imgEffect>
                  </a14:imgLayer>
                </a14:imgProps>
              </a:ext>
              <a:ext uri="{28A0092B-C50C-407E-A947-70E740481C1C}">
                <a14:useLocalDpi xmlns:a14="http://schemas.microsoft.com/office/drawing/2010/main" val="0"/>
              </a:ext>
            </a:extLst>
          </a:blip>
          <a:srcRect t="6265" r="21820" b="29164"/>
          <a:stretch/>
        </p:blipFill>
        <p:spPr bwMode="auto">
          <a:xfrm>
            <a:off x="7617350" y="25892409"/>
            <a:ext cx="2883555" cy="3192362"/>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p:cNvSpPr txBox="1"/>
          <p:nvPr/>
        </p:nvSpPr>
        <p:spPr>
          <a:xfrm>
            <a:off x="10869766" y="2632357"/>
            <a:ext cx="20609532" cy="224676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400" dirty="0">
                <a:latin typeface="Times New Roman" panose="02020603050405020304" pitchFamily="18" charset="0"/>
                <a:cs typeface="Times New Roman" panose="02020603050405020304" pitchFamily="18" charset="0"/>
              </a:rPr>
              <a:t>Background</a:t>
            </a:r>
          </a:p>
          <a:p>
            <a:pPr algn="ctr"/>
            <a:r>
              <a:rPr lang="en-US" sz="3200" dirty="0">
                <a:latin typeface="Times New Roman" panose="02020603050405020304" pitchFamily="18" charset="0"/>
                <a:cs typeface="Times New Roman" panose="02020603050405020304" pitchFamily="18" charset="0"/>
              </a:rPr>
              <a:t>My research at Professor Karl Slifer’s Polarized Target Lab was to test polarizable proton rich target material for use in our DNP polarizer (left side). Secondly, to implement a system to vaporized liquid helium venting from the fridge space (right side). A deconstruction of the DNP polarizer is seen below. </a:t>
            </a:r>
          </a:p>
        </p:txBody>
      </p:sp>
      <p:sp>
        <p:nvSpPr>
          <p:cNvPr id="24" name="TextBox 23">
            <a:extLst>
              <a:ext uri="{FF2B5EF4-FFF2-40B4-BE49-F238E27FC236}">
                <a16:creationId xmlns:a16="http://schemas.microsoft.com/office/drawing/2014/main" id="{937428C4-CCD7-41FC-8DF9-831A15D6DA61}"/>
              </a:ext>
            </a:extLst>
          </p:cNvPr>
          <p:cNvSpPr txBox="1"/>
          <p:nvPr/>
        </p:nvSpPr>
        <p:spPr>
          <a:xfrm>
            <a:off x="838295" y="5070529"/>
            <a:ext cx="12470502" cy="2862322"/>
          </a:xfrm>
          <a:prstGeom prst="rect">
            <a:avLst/>
          </a:prstGeom>
          <a:noFill/>
          <a:ln>
            <a:solidFill>
              <a:schemeClr val="tx1"/>
            </a:solidFill>
          </a:ln>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Motivation</a:t>
            </a:r>
          </a:p>
          <a:p>
            <a:pPr algn="ctr"/>
            <a:r>
              <a:rPr lang="en-US" sz="2800" dirty="0">
                <a:latin typeface="Times New Roman" panose="02020603050405020304" pitchFamily="18" charset="0"/>
                <a:cs typeface="Times New Roman" panose="02020603050405020304" pitchFamily="18" charset="0"/>
              </a:rPr>
              <a:t>Araldite Epoxy doped with TEMPO has been found to be a suitable target material for dynamic nuclear polarization. A maximum proton polarization value of 21.05% percent has been achieved with a magnetic field of 4.998T and a temperature of about 1.2 K. The simple process of making targets that are free form, quickly reproducible, and relatively harmless in production make it an attractive option for DNP.</a:t>
            </a:r>
          </a:p>
        </p:txBody>
      </p:sp>
      <p:sp>
        <p:nvSpPr>
          <p:cNvPr id="26" name="TextBox 25"/>
          <p:cNvSpPr txBox="1"/>
          <p:nvPr/>
        </p:nvSpPr>
        <p:spPr>
          <a:xfrm>
            <a:off x="838295" y="30150272"/>
            <a:ext cx="12470500" cy="2000548"/>
          </a:xfrm>
          <a:prstGeom prst="rect">
            <a:avLst/>
          </a:prstGeom>
          <a:noFill/>
          <a:ln>
            <a:solidFill>
              <a:schemeClr val="tx1"/>
            </a:solidFill>
          </a:ln>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Reference</a:t>
            </a:r>
          </a:p>
          <a:p>
            <a:pPr algn="ctr"/>
            <a:r>
              <a:rPr lang="en-US" sz="2800" dirty="0">
                <a:latin typeface="Times New Roman" panose="02020603050405020304" pitchFamily="18" charset="0"/>
                <a:cs typeface="Times New Roman" panose="02020603050405020304" pitchFamily="18" charset="0"/>
              </a:rPr>
              <a:t>Noda, Yohei. "Thermosetting polymer for dynamic nuclear polarization:Solidification of an epoxy resin mixture including TEMPO." Elsevier. 09 Dec. 2014. &lt;https://reader.elsevier.comAE/reader/sd/pii/...&gt;.</a:t>
            </a:r>
          </a:p>
        </p:txBody>
      </p:sp>
      <p:sp>
        <p:nvSpPr>
          <p:cNvPr id="20" name="TextBox 19">
            <a:extLst>
              <a:ext uri="{FF2B5EF4-FFF2-40B4-BE49-F238E27FC236}">
                <a16:creationId xmlns:a16="http://schemas.microsoft.com/office/drawing/2014/main" id="{E9B4DF66-651D-43A2-A90A-40E65BAFE94A}"/>
              </a:ext>
            </a:extLst>
          </p:cNvPr>
          <p:cNvSpPr txBox="1"/>
          <p:nvPr/>
        </p:nvSpPr>
        <p:spPr>
          <a:xfrm>
            <a:off x="838293" y="14460799"/>
            <a:ext cx="12470502" cy="10058400"/>
          </a:xfrm>
          <a:prstGeom prst="rect">
            <a:avLst/>
          </a:prstGeom>
          <a:noFill/>
          <a:ln>
            <a:solidFill>
              <a:schemeClr val="tx1"/>
            </a:solidFill>
          </a:ln>
        </p:spPr>
        <p:txBody>
          <a:bodyPr wrap="square" numCol="1" rtlCol="0">
            <a:spAutoFit/>
          </a:bodyPr>
          <a:lstStyle/>
          <a:p>
            <a:pPr algn="ctr"/>
            <a:endParaRPr lang="en-US" sz="1100" dirty="0">
              <a:latin typeface="Times New Roman" panose="02020603050405020304" pitchFamily="18" charset="0"/>
              <a:cs typeface="Times New Roman" panose="02020603050405020304" pitchFamily="18" charset="0"/>
            </a:endParaRPr>
          </a:p>
          <a:p>
            <a:pPr algn="ctr"/>
            <a:r>
              <a:rPr lang="en-US" sz="4000" dirty="0">
                <a:latin typeface="Times New Roman" panose="02020603050405020304" pitchFamily="18" charset="0"/>
                <a:cs typeface="Times New Roman" panose="02020603050405020304" pitchFamily="18" charset="0"/>
              </a:rPr>
              <a:t>Tempo Doped Araldite Spin Up</a:t>
            </a: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2800" dirty="0"/>
          </a:p>
          <a:p>
            <a:endParaRPr lang="en-US" sz="2800" dirty="0"/>
          </a:p>
          <a:p>
            <a:endParaRPr lang="en-US" sz="2800" dirty="0"/>
          </a:p>
          <a:p>
            <a:endParaRPr lang="en-US" sz="2800" dirty="0"/>
          </a:p>
        </p:txBody>
      </p:sp>
      <p:pic>
        <p:nvPicPr>
          <p:cNvPr id="38" name="Picture 37" descr="A close up of a map&#10;&#10;Description automatically generated">
            <a:extLst>
              <a:ext uri="{FF2B5EF4-FFF2-40B4-BE49-F238E27FC236}">
                <a16:creationId xmlns:a16="http://schemas.microsoft.com/office/drawing/2014/main" id="{3BAC8DE3-DD35-4F0C-9FB6-03EA4ED904B9}"/>
              </a:ext>
            </a:extLst>
          </p:cNvPr>
          <p:cNvPicPr>
            <a:picLocks noChangeAspect="1"/>
          </p:cNvPicPr>
          <p:nvPr/>
        </p:nvPicPr>
        <p:blipFill rotWithShape="1">
          <a:blip r:embed="rId27">
            <a:extLst>
              <a:ext uri="{28A0092B-C50C-407E-A947-70E740481C1C}">
                <a14:useLocalDpi xmlns:a14="http://schemas.microsoft.com/office/drawing/2010/main" val="0"/>
              </a:ext>
            </a:extLst>
          </a:blip>
          <a:srcRect t="5372"/>
          <a:stretch/>
        </p:blipFill>
        <p:spPr>
          <a:xfrm>
            <a:off x="1202597" y="16602526"/>
            <a:ext cx="5870946" cy="5588157"/>
          </a:xfrm>
          <a:prstGeom prst="rect">
            <a:avLst/>
          </a:prstGeom>
          <a:ln>
            <a:solidFill>
              <a:schemeClr val="tx1"/>
            </a:solidFill>
          </a:ln>
        </p:spPr>
      </p:pic>
      <p:sp>
        <p:nvSpPr>
          <p:cNvPr id="28" name="TextBox 27">
            <a:extLst>
              <a:ext uri="{FF2B5EF4-FFF2-40B4-BE49-F238E27FC236}">
                <a16:creationId xmlns:a16="http://schemas.microsoft.com/office/drawing/2014/main" id="{816D5017-B1EC-4152-BEF9-BAE5F3B5883D}"/>
              </a:ext>
            </a:extLst>
          </p:cNvPr>
          <p:cNvSpPr txBox="1"/>
          <p:nvPr/>
        </p:nvSpPr>
        <p:spPr>
          <a:xfrm>
            <a:off x="7285436" y="15931630"/>
            <a:ext cx="5811466" cy="7848302"/>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Post cooldown an analysis of our target polarization was done to determine our maximum polarization. Through analysis of our cryostat environment, magnetic field strength and other factors we determined that our polarization would have reached a maximum of 21.05% if our study had continued. Although 21.05% polarization is an incredible achievement, we have yet to reach the 80% theoretical polarization stated in the literature. Additionally, a comparison between theoretical tau and experimental shows that we are taking too long to reach our P</a:t>
            </a:r>
            <a:r>
              <a:rPr lang="en-US" sz="2800" baseline="-25000" dirty="0">
                <a:latin typeface="Times New Roman" panose="02020603050405020304" pitchFamily="18" charset="0"/>
                <a:cs typeface="Times New Roman" panose="02020603050405020304" pitchFamily="18" charset="0"/>
              </a:rPr>
              <a:t>max</a:t>
            </a:r>
            <a:r>
              <a:rPr lang="en-US" sz="2800" dirty="0">
                <a:latin typeface="Times New Roman" panose="02020603050405020304" pitchFamily="18" charset="0"/>
                <a:cs typeface="Times New Roman" panose="02020603050405020304" pitchFamily="18" charset="0"/>
              </a:rPr>
              <a:t>, we should expect to see a value between 25-30min.</a:t>
            </a:r>
          </a:p>
        </p:txBody>
      </p:sp>
      <p:pic>
        <p:nvPicPr>
          <p:cNvPr id="42" name="Picture 4" descr="https://scontent.fzty2-1.fna.fbcdn.net/v/t1.15752-9/56158169_359223038026085_5099266936550719488_n.jpg?_nc_cat=103&amp;_nc_ht=scontent.fzty2-1.fna&amp;oh=f1427eaa67bfdf15b3d62ddf6e29e023&amp;oe=5D0DA7E4"/>
          <p:cNvPicPr>
            <a:picLocks noChangeAspect="1" noChangeArrowheads="1"/>
          </p:cNvPicPr>
          <p:nvPr/>
        </p:nvPicPr>
        <p:blipFill>
          <a:blip r:embed="rId28" cstate="hqprint">
            <a:extLst>
              <a:ext uri="{BEBA8EAE-BF5A-486C-A8C5-ECC9F3942E4B}">
                <a14:imgProps xmlns:a14="http://schemas.microsoft.com/office/drawing/2010/main">
                  <a14:imgLayer r:embed="rId29">
                    <a14:imgEffect>
                      <a14:backgroundRemoval t="0" b="100000" l="0" r="100000">
                        <a14:foregroundMark x1="94282" y1="30853" x2="94282" y2="30853"/>
                        <a14:foregroundMark x1="83444" y1="24206" x2="99335" y2="24206"/>
                        <a14:foregroundMark x1="84707" y1="41319" x2="84707" y2="44147"/>
                        <a14:foregroundMark x1="86636" y1="61706" x2="94880" y2="61706"/>
                        <a14:foregroundMark x1="86636" y1="72619" x2="98737" y2="73115"/>
                        <a14:foregroundMark x1="80053" y1="83333" x2="99468" y2="83929"/>
                      </a14:backgroundRemoval>
                    </a14:imgEffect>
                  </a14:imgLayer>
                </a14:imgProps>
              </a:ext>
              <a:ext uri="{28A0092B-C50C-407E-A947-70E740481C1C}">
                <a14:useLocalDpi xmlns:a14="http://schemas.microsoft.com/office/drawing/2010/main" val="0"/>
              </a:ext>
            </a:extLst>
          </a:blip>
          <a:srcRect/>
          <a:stretch>
            <a:fillRect/>
          </a:stretch>
        </p:blipFill>
        <p:spPr bwMode="auto">
          <a:xfrm>
            <a:off x="10140470" y="25990030"/>
            <a:ext cx="2956432" cy="3962877"/>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39">
            <a:extLst>
              <a:ext uri="{FF2B5EF4-FFF2-40B4-BE49-F238E27FC236}">
                <a16:creationId xmlns:a16="http://schemas.microsoft.com/office/drawing/2014/main" id="{3DAB6D6B-7E9F-4E7F-BE4C-473A9887328A}"/>
              </a:ext>
            </a:extLst>
          </p:cNvPr>
          <p:cNvSpPr txBox="1"/>
          <p:nvPr/>
        </p:nvSpPr>
        <p:spPr>
          <a:xfrm>
            <a:off x="1057351" y="26149762"/>
            <a:ext cx="7071268" cy="3108543"/>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Stable titroxyl radical Tempo was mixed with 1:200 part Araldite Epoxy Resin. This allowed us to create free form polarization targets with a magnet wire coil centered in the material. The small Tempo admixture provides the paramagnetic radicals necessary for dynamic nuclear polarization technique.</a:t>
            </a:r>
          </a:p>
        </p:txBody>
      </p:sp>
      <p:sp>
        <p:nvSpPr>
          <p:cNvPr id="41" name="TextBox 40"/>
          <p:cNvSpPr txBox="1"/>
          <p:nvPr/>
        </p:nvSpPr>
        <p:spPr>
          <a:xfrm>
            <a:off x="35847074" y="8196451"/>
            <a:ext cx="7212209" cy="4401205"/>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An Allen Bradley Resistor was used to calculate the temperature on the adjacent side of the heating baffle. Previous to instillation a calibration must occur with the given equation and values listed above. These values were predetermined by the Slifer Lab. Allen Bradley Resistors are Negative Temperature Coefficient resistors, meaning they exhibit an exponential increase in resistance in low temperatures.    </a:t>
            </a:r>
          </a:p>
          <a:p>
            <a:endParaRPr lang="en-US" sz="2800" dirty="0">
              <a:latin typeface="Times New Roman" panose="02020603050405020304" pitchFamily="18" charset="0"/>
              <a:cs typeface="Times New Roman" panose="02020603050405020304" pitchFamily="18" charset="0"/>
            </a:endParaRPr>
          </a:p>
        </p:txBody>
      </p:sp>
      <p:sp>
        <p:nvSpPr>
          <p:cNvPr id="45" name="TextBox 44"/>
          <p:cNvSpPr txBox="1"/>
          <p:nvPr/>
        </p:nvSpPr>
        <p:spPr>
          <a:xfrm>
            <a:off x="28894314" y="28356286"/>
            <a:ext cx="14354383" cy="200054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Future Works</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Integrate the heating cartridge into the preexisting LabVIEW data stream.</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Investigate new methods of regulating the fridge temperature.  </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Investigate and improve DNP System to achieve 80% Polarization</a:t>
            </a:r>
          </a:p>
        </p:txBody>
      </p:sp>
      <p:sp>
        <p:nvSpPr>
          <p:cNvPr id="44" name="TextBox 43"/>
          <p:cNvSpPr txBox="1"/>
          <p:nvPr/>
        </p:nvSpPr>
        <p:spPr>
          <a:xfrm>
            <a:off x="1473075" y="22513564"/>
            <a:ext cx="5329989" cy="954107"/>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P</a:t>
            </a:r>
            <a:r>
              <a:rPr lang="en-US" sz="2800" baseline="-25000" dirty="0">
                <a:latin typeface="Times New Roman" panose="02020603050405020304" pitchFamily="18" charset="0"/>
                <a:cs typeface="Times New Roman" panose="02020603050405020304" pitchFamily="18" charset="0"/>
              </a:rPr>
              <a:t>max </a:t>
            </a:r>
            <a:r>
              <a:rPr lang="en-US" sz="2800" dirty="0">
                <a:latin typeface="Times New Roman" panose="02020603050405020304" pitchFamily="18" charset="0"/>
                <a:cs typeface="Times New Roman" panose="02020603050405020304" pitchFamily="18" charset="0"/>
              </a:rPr>
              <a:t>= Maximum Polarization </a:t>
            </a:r>
          </a:p>
          <a:p>
            <a:r>
              <a:rPr lang="en-US" sz="2800" dirty="0">
                <a:latin typeface="Times New Roman" panose="02020603050405020304" pitchFamily="18" charset="0"/>
                <a:cs typeface="Times New Roman" panose="02020603050405020304" pitchFamily="18" charset="0"/>
              </a:rPr>
              <a:t>tau = Experimental Time Constant </a:t>
            </a:r>
            <a:endParaRPr lang="en-US" dirty="0"/>
          </a:p>
        </p:txBody>
      </p:sp>
    </p:spTree>
    <p:extLst>
      <p:ext uri="{BB962C8B-B14F-4D97-AF65-F5344CB8AC3E}">
        <p14:creationId xmlns:p14="http://schemas.microsoft.com/office/powerpoint/2010/main" val="3885762518"/>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7447</TotalTime>
  <Words>840</Words>
  <Application>Microsoft Office PowerPoint</Application>
  <PresentationFormat>Custom</PresentationFormat>
  <Paragraphs>128</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Collins, Thomas</dc:creator>
  <cp:lastModifiedBy>Collins, Thomas</cp:lastModifiedBy>
  <cp:revision>123</cp:revision>
  <dcterms:created xsi:type="dcterms:W3CDTF">2019-03-12T18:14:39Z</dcterms:created>
  <dcterms:modified xsi:type="dcterms:W3CDTF">2019-04-15T19:30:22Z</dcterms:modified>
</cp:coreProperties>
</file>

<file path=docProps/thumbnail.jpeg>
</file>